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6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8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</p:sldIdLst>
  <p:sldSz cx="9144000" cy="6858000" type="screen4x3"/>
  <p:notesSz cx="6858000" cy="9144000"/>
  <p:custDataLst>
    <p:tags r:id="rId5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D8A5C-BD77-4EA4-9679-FED7DC3ABC1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825D9-86AF-4FB0-BC07-428506E85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25D9-86AF-4FB0-BC07-428506E852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https://cdn.pixabay.com/photo/2016/03/31/15/28/draw-1293329_64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2154284" cy="179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496944" cy="6120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ds03.infourok.ru/uploads/ex/0076/0005b94d-6a08ba10/hello_html_m37eae28a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38" y="4049688"/>
            <a:ext cx="229446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s03.infourok.ru/uploads/ex/0076/0005b94d-6a08ba10/hello_html_m37eae28a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49688"/>
            <a:ext cx="23042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1785927"/>
            <a:ext cx="7772400" cy="714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2000240"/>
            <a:ext cx="4643470" cy="363856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Коррекционно-логопедические приёмы для предупреждения </a:t>
            </a: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дисграфии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у детей младшего школьного возраста </a:t>
            </a:r>
          </a:p>
          <a:p>
            <a:pPr algn="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Автор-составитель:  Савкина О.В.</a:t>
            </a:r>
          </a:p>
          <a:p>
            <a:pPr algn="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учитель – логопед</a:t>
            </a:r>
          </a:p>
          <a:p>
            <a:pPr algn="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МБОУ «СОШ № 6 г. Юрги»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IMG_20201226_122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500174"/>
            <a:ext cx="2928958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648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Выкладывание под буквами С и Ш картинок, в которых содержатся данные звуки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9" y="2143116"/>
            <a:ext cx="3929090" cy="28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TopLeft"/>
            <a:lightRig rig="threePt" dir="t"/>
          </a:scene3d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928803"/>
            <a:ext cx="360191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BottomRight"/>
            <a:lightRig rig="threePt" dir="t"/>
          </a:scene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7859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Вставь пропущенные буквы в слове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err="1" smtClean="0"/>
              <a:t>кры</a:t>
            </a:r>
            <a:r>
              <a:rPr lang="ru-RU" b="1" dirty="0" smtClean="0"/>
              <a:t> … а (крыса – крыша)</a:t>
            </a:r>
            <a:endParaRPr lang="ru-RU" b="1" dirty="0"/>
          </a:p>
        </p:txBody>
      </p:sp>
      <p:pic>
        <p:nvPicPr>
          <p:cNvPr id="4" name="Содержимое 3" descr="hello_html_750d602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1" y="2285992"/>
            <a:ext cx="5214975" cy="3289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Прочитать слова, образовать их уменьшительно-ласкательное значение: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          </a:t>
            </a:r>
          </a:p>
          <a:p>
            <a:pPr algn="just"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       </a:t>
            </a:r>
            <a:r>
              <a:rPr lang="ru-RU" sz="4400" b="1" dirty="0" smtClean="0">
                <a:latin typeface="+mj-lt"/>
              </a:rPr>
              <a:t>день</a:t>
            </a:r>
            <a:r>
              <a:rPr lang="ru-RU" sz="4400" dirty="0" smtClean="0">
                <a:latin typeface="+mj-lt"/>
              </a:rPr>
              <a:t>  - </a:t>
            </a:r>
            <a:r>
              <a:rPr lang="ru-RU" sz="4000" b="1" dirty="0" smtClean="0">
                <a:latin typeface="+mj-lt"/>
              </a:rPr>
              <a:t>… (деньки)    </a:t>
            </a:r>
          </a:p>
          <a:p>
            <a:pPr algn="just">
              <a:buNone/>
            </a:pPr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just">
              <a:buNone/>
            </a:pPr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          </a:t>
            </a:r>
            <a:r>
              <a:rPr lang="ru-RU" sz="4000" b="1" dirty="0" smtClean="0">
                <a:latin typeface="+mj-lt"/>
              </a:rPr>
              <a:t>пень - … (пеньки)      </a:t>
            </a:r>
          </a:p>
          <a:p>
            <a:pPr algn="just">
              <a:buNone/>
            </a:pPr>
            <a:r>
              <a:rPr lang="ru-RU" sz="4000" b="1" dirty="0" smtClean="0">
                <a:latin typeface="+mj-lt"/>
              </a:rPr>
              <a:t>          </a:t>
            </a:r>
            <a:endParaRPr lang="ru-RU" sz="4000" b="1" dirty="0">
              <a:latin typeface="+mj-lt"/>
            </a:endParaRPr>
          </a:p>
        </p:txBody>
      </p:sp>
      <p:pic>
        <p:nvPicPr>
          <p:cNvPr id="6" name="Рисунок 5" descr="430393a0082ac832a8cf337455d55e64_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857364"/>
            <a:ext cx="2428892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857628"/>
            <a:ext cx="242889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Прочитать слова, образовать их в единственном числе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just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                     </a:t>
            </a:r>
            <a:r>
              <a:rPr lang="ru-RU" sz="4000" b="1" dirty="0" smtClean="0">
                <a:latin typeface="+mj-lt"/>
              </a:rPr>
              <a:t>ели - … (ель)</a:t>
            </a:r>
          </a:p>
          <a:p>
            <a:pPr algn="just">
              <a:buNone/>
            </a:pPr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just">
              <a:buNone/>
            </a:pPr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                     </a:t>
            </a:r>
            <a:r>
              <a:rPr lang="ru-RU" sz="4000" b="1" dirty="0" smtClean="0">
                <a:latin typeface="+mj-lt"/>
              </a:rPr>
              <a:t>кони - … (конь)</a:t>
            </a:r>
            <a:endParaRPr lang="ru-RU" sz="4000" b="1" dirty="0">
              <a:latin typeface="+mj-lt"/>
            </a:endParaRPr>
          </a:p>
        </p:txBody>
      </p:sp>
      <p:pic>
        <p:nvPicPr>
          <p:cNvPr id="4" name="Рисунок 3" descr="5573326_x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271464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1024x768_354169_[www.ArtFile.ru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714752"/>
            <a:ext cx="2786082" cy="203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Акустическая </a:t>
            </a:r>
            <a:r>
              <a:rPr lang="ru-RU" sz="88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дисграфия</a:t>
            </a:r>
            <a:endParaRPr lang="ru-RU" sz="8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859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Прочитай слова, найди в них букву «И», определи место буквы в словах. Найди в них мягкие согласные, какой звук их смягчает?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</a:t>
            </a:r>
            <a:r>
              <a:rPr lang="ru-RU" sz="4000" b="1" dirty="0" smtClean="0">
                <a:latin typeface="+mj-lt"/>
              </a:rPr>
              <a:t>ива 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          </a:t>
            </a:r>
            <a:r>
              <a:rPr lang="ru-RU" sz="4000" b="1" dirty="0" smtClean="0">
                <a:latin typeface="+mj-lt"/>
              </a:rPr>
              <a:t>лиса</a:t>
            </a:r>
          </a:p>
          <a:p>
            <a:pPr>
              <a:buNone/>
            </a:pPr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</a:t>
            </a:r>
            <a:r>
              <a:rPr lang="ru-RU" sz="4000" b="1" dirty="0" smtClean="0">
                <a:latin typeface="+mj-lt"/>
              </a:rPr>
              <a:t>лоси</a:t>
            </a:r>
          </a:p>
        </p:txBody>
      </p:sp>
      <p:pic>
        <p:nvPicPr>
          <p:cNvPr id="4" name="Рисунок 3" descr="weeping-willow-tree-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3116"/>
            <a:ext cx="2143140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TopLeft"/>
            <a:lightRig rig="threePt" dir="t"/>
          </a:scene3d>
          <a:sp3d>
            <a:bevelT/>
          </a:sp3d>
        </p:spPr>
      </p:pic>
      <p:pic>
        <p:nvPicPr>
          <p:cNvPr id="5" name="Рисунок 4" descr="main_523119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214554"/>
            <a:ext cx="2071702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BottomRight"/>
            <a:lightRig rig="threePt" dir="t"/>
          </a:scene3d>
          <a:sp3d>
            <a:bevelT/>
          </a:sp3d>
        </p:spPr>
      </p:pic>
      <p:pic>
        <p:nvPicPr>
          <p:cNvPr id="6" name="Рисунок 5" descr="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4000504"/>
            <a:ext cx="228601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Придумай слова с твердыми и мягкими звуками  [Т] – [Д], [Т’] – [Д']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1714488"/>
            <a:ext cx="3929089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86709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959377"/>
            <a:ext cx="3857652" cy="275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4292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Прочитай слова. Скажи, что они означают? Чем они отличаются?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/>
              <a:t>ров  - </a:t>
            </a:r>
            <a:r>
              <a:rPr lang="ru-RU" b="1" dirty="0" err="1" smtClean="0"/>
              <a:t>р</a:t>
            </a:r>
            <a:r>
              <a:rPr lang="en-US" b="1" dirty="0" smtClean="0"/>
              <a:t>ë</a:t>
            </a:r>
            <a:r>
              <a:rPr lang="ru-RU" b="1" dirty="0" smtClean="0"/>
              <a:t>в</a:t>
            </a:r>
            <a:br>
              <a:rPr lang="ru-RU" b="1" dirty="0" smtClean="0"/>
            </a:br>
            <a:r>
              <a:rPr lang="ru-RU" b="1" dirty="0" smtClean="0"/>
              <a:t>лук – люк</a:t>
            </a:r>
            <a:br>
              <a:rPr lang="ru-RU" b="1" dirty="0" smtClean="0"/>
            </a:br>
            <a:r>
              <a:rPr lang="ru-RU" b="1" dirty="0" smtClean="0"/>
              <a:t>рис – рысь</a:t>
            </a:r>
            <a:br>
              <a:rPr lang="ru-RU" b="1" dirty="0" smtClean="0"/>
            </a:br>
            <a:r>
              <a:rPr lang="ru-RU" b="1" dirty="0" smtClean="0"/>
              <a:t>рад - ряд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4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Придумай предложение со словами – но,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ë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с, мышка, мишка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78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714488"/>
            <a:ext cx="4238643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Дисграфия</a:t>
            </a: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на почве </a:t>
            </a:r>
            <a:r>
              <a:rPr lang="ru-RU" sz="66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несформированности</a:t>
            </a: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языкового анализа и синтеза</a:t>
            </a:r>
            <a:endParaRPr lang="ru-RU" sz="66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500726"/>
          </a:xfrm>
        </p:spPr>
        <p:txBody>
          <a:bodyPr>
            <a:normAutofit fontScale="90000"/>
          </a:bodyPr>
          <a:lstStyle/>
          <a:p>
            <a:r>
              <a:rPr lang="ru-RU" sz="4900" b="1" i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Дисграфия</a:t>
            </a:r>
            <a:r>
              <a:rPr lang="ru-RU" sz="49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:</a:t>
            </a:r>
            <a:br>
              <a:rPr lang="ru-RU" sz="49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9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Этиология нарушений.</a:t>
            </a:r>
            <a:br>
              <a:rPr lang="ru-RU" sz="49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9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Факторы нарушения процесса письма</a:t>
            </a:r>
            <a:br>
              <a:rPr lang="ru-RU" sz="49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9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9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endParaRPr lang="ru-RU" b="1" i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Биологический фактор</a:t>
            </a:r>
          </a:p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Социально – психологический</a:t>
            </a:r>
          </a:p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Наследственный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00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Отхлопать или отстучать слово по слогам и назвать их количество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dirty="0" smtClean="0"/>
              <a:t>           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</a:t>
            </a:r>
            <a:r>
              <a:rPr lang="ru-RU" sz="4400" b="1" dirty="0" smtClean="0">
                <a:latin typeface="+mj-lt"/>
              </a:rPr>
              <a:t>зонт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                        </a:t>
            </a:r>
            <a:r>
              <a:rPr lang="ru-RU" sz="4400" b="1" dirty="0" smtClean="0">
                <a:latin typeface="+mj-lt"/>
              </a:rPr>
              <a:t>по–ми-до -</a:t>
            </a:r>
            <a:r>
              <a:rPr lang="ru-RU" sz="4400" b="1" dirty="0" err="1" smtClean="0">
                <a:latin typeface="+mj-lt"/>
              </a:rPr>
              <a:t>ры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              </a:t>
            </a:r>
          </a:p>
          <a:p>
            <a:pPr>
              <a:buNone/>
            </a:pPr>
            <a:endParaRPr lang="ru-RU" sz="44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44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                       </a:t>
            </a:r>
            <a:r>
              <a:rPr lang="ru-RU" sz="4400" b="1" dirty="0" err="1" smtClean="0">
                <a:latin typeface="+mj-lt"/>
              </a:rPr>
              <a:t>за-мок</a:t>
            </a:r>
            <a:endParaRPr lang="ru-RU" sz="4400" dirty="0">
              <a:latin typeface="+mj-lt"/>
            </a:endParaRPr>
          </a:p>
        </p:txBody>
      </p:sp>
      <p:pic>
        <p:nvPicPr>
          <p:cNvPr id="4" name="Рисунок 3" descr="umbrella-clip-art-free-download-free-clipart-images-1024x9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1643074" cy="1500198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929066"/>
            <a:ext cx="164307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CherryTomatoes__54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714488"/>
            <a:ext cx="200026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Уметь выделять гласные звуки в слове, усвоить основное правило слогового деления: в слове столько слогов, сколько гласных звуков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928934"/>
            <a:ext cx="2786081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5" name="Рисунок 4" descr="slide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500306"/>
            <a:ext cx="264320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slide_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250271"/>
            <a:ext cx="2643206" cy="182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7" name="Рисунок 6" descr="slide_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3698266"/>
            <a:ext cx="2714644" cy="208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Выделить первый слог из названий картинок, выложить его из букв и написать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БА                     ПА               </a:t>
            </a:r>
            <a:endParaRPr lang="ru-RU" dirty="0"/>
          </a:p>
        </p:txBody>
      </p:sp>
      <p:pic>
        <p:nvPicPr>
          <p:cNvPr id="4" name="Рисунок 3" descr="Babochki-iz-bumagi-svoimi-rukami-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928803"/>
            <a:ext cx="1928826" cy="1428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5" name="Рисунок 4" descr="62818265_1282032159_russianballer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3" y="3214687"/>
            <a:ext cx="1785950" cy="1785950"/>
          </a:xfrm>
          <a:prstGeom prst="rect">
            <a:avLst/>
          </a:prstGeom>
        </p:spPr>
      </p:pic>
      <p:pic>
        <p:nvPicPr>
          <p:cNvPr id="6" name="Рисунок 5" descr="154a2923b0ccc59b9fa0729dffc08a1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286256"/>
            <a:ext cx="1357322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7" name="Рисунок 6" descr="пав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2938" y="1857364"/>
            <a:ext cx="195992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8" name="Рисунок 7" descr="thumb_img_5710abcab84d2_resize_900_50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3500438"/>
            <a:ext cx="1571636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9" name="Рисунок 8" descr="large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4357694"/>
            <a:ext cx="150019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Объединить слоги в слове, предложение, прочитать полученное слово или предложение, (например: «улей», «домик», «машина», «луна», «жаба»). После выделения первых слогов получается предложение: У дома лужа. Затем его записать. 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82419378_large_4152860_775399_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3214687"/>
            <a:ext cx="3029921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Определить пропущенный слог в слове с помощью картинки и записать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… </a:t>
            </a:r>
            <a:r>
              <a:rPr lang="ru-RU" dirty="0" err="1" smtClean="0"/>
              <a:t>буз</a:t>
            </a:r>
            <a:r>
              <a:rPr lang="ru-RU" dirty="0" smtClean="0"/>
              <a:t>                           </a:t>
            </a:r>
            <a:r>
              <a:rPr lang="ru-RU" dirty="0" err="1" smtClean="0"/>
              <a:t>лод</a:t>
            </a:r>
            <a:r>
              <a:rPr lang="ru-RU" dirty="0" smtClean="0"/>
              <a:t> 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dirty="0" err="1" smtClean="0"/>
              <a:t>ут</a:t>
            </a:r>
            <a:r>
              <a:rPr lang="ru-RU" dirty="0" smtClean="0"/>
              <a:t> …                              </a:t>
            </a:r>
            <a:r>
              <a:rPr lang="ru-RU" dirty="0" err="1" smtClean="0"/>
              <a:t>ка</a:t>
            </a:r>
            <a:r>
              <a:rPr lang="ru-RU" dirty="0" smtClean="0"/>
              <a:t> … </a:t>
            </a:r>
            <a:r>
              <a:rPr lang="ru-RU" dirty="0" err="1" smtClean="0"/>
              <a:t>даш</a:t>
            </a: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3" y="1928802"/>
            <a:ext cx="1857388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duck-on-white-background-1393007587o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429000"/>
            <a:ext cx="1857389" cy="141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wood-boat-clipart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1928803"/>
            <a:ext cx="1928826" cy="1428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depositphotos_3794967-stock-illustration-yellow-penc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3429000"/>
            <a:ext cx="1928826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Соедини две половинки слов. Сколько слов у тебя получилось?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Сканировать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785926"/>
            <a:ext cx="3929090" cy="457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BottomLef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Поменяй слоги местами, чтобы получились новые слова, запиши их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r>
              <a:rPr lang="ru-RU" b="1" dirty="0" smtClean="0"/>
              <a:t>мышка - …                         банка - …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         </a:t>
            </a:r>
          </a:p>
          <a:p>
            <a:pPr>
              <a:buNone/>
            </a:pPr>
            <a:r>
              <a:rPr lang="ru-RU" b="1" dirty="0" smtClean="0"/>
              <a:t>весна - …                            рано - … </a:t>
            </a:r>
          </a:p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r>
              <a:rPr lang="ru-RU" b="1" dirty="0" smtClean="0"/>
              <a:t>сосна - …                           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4" name="Рисунок 3" descr="Anonymous_re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428736"/>
            <a:ext cx="1857388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5" name="Рисунок 4" descr="0012-009-Naves-iz-brezenta-pljon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5" y="2928934"/>
            <a:ext cx="178595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8" name="Рисунок 7" descr="jpg_pump7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429132"/>
            <a:ext cx="1785950" cy="1395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  <a:sp3d>
            <a:bevelT/>
          </a:sp3d>
        </p:spPr>
      </p:pic>
      <p:pic>
        <p:nvPicPr>
          <p:cNvPr id="9" name="Рисунок 8" descr="кабан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1428736"/>
            <a:ext cx="1785950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0" name="Рисунок 9" descr="нора-картин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2928934"/>
            <a:ext cx="1785950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Составление предложений по опорным картинкам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2124_html_m475138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09046"/>
            <a:ext cx="3143272" cy="3791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5" name="Рисунок 4" descr="d30e80d3647d88b4f1b714f4e9bfc2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85926"/>
            <a:ext cx="3143272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Работа с предложением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Составь предложения с опорой на графическую схему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priedlozhieniie_i_slovo3.p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9488"/>
            <a:ext cx="4040188" cy="302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965193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Составь графическую схему предложения с опорой на наглядность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1_7ee8fa0b1c4943fd7e9f40bbdf871db8_136525977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24749"/>
            <a:ext cx="4041775" cy="305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r>
              <a:rPr lang="ru-RU" sz="88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Аграмматическая</a:t>
            </a:r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88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дисграфия</a:t>
            </a:r>
            <a:endParaRPr lang="ru-RU" sz="8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64307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Биологический  фактор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3357586"/>
          </a:xfrm>
        </p:spPr>
        <p:txBody>
          <a:bodyPr>
            <a:normAutofit fontScale="40000" lnSpcReduction="20000"/>
          </a:bodyPr>
          <a:lstStyle/>
          <a:p>
            <a:pPr marL="742950" indent="-742950" algn="just">
              <a:buAutoNum type="arabicPeriod"/>
            </a:pPr>
            <a:r>
              <a:rPr lang="ru-RU" sz="7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Недоразвитие или поражение головного мозга, принимающих участие в процессе письма;</a:t>
            </a:r>
          </a:p>
          <a:p>
            <a:pPr marL="742950" indent="-742950" algn="just">
              <a:buAutoNum type="arabicPeriod"/>
            </a:pPr>
            <a:r>
              <a:rPr lang="ru-RU" sz="7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Патология беременности, родовые травмы, асфиксия, менингиты и энцефалиты, инфекции, соматические заболевания.</a:t>
            </a:r>
          </a:p>
          <a:p>
            <a:pPr marL="742950" indent="-742950" algn="just">
              <a:buAutoNum type="arabicPeriod"/>
            </a:pP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Вставить пропущенные суффиксы и приставки в предложения и записать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               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                        Дрова рубят топор …</a:t>
            </a:r>
          </a:p>
          <a:p>
            <a:pPr>
              <a:buNone/>
            </a:pPr>
            <a:endParaRPr lang="ru-RU" b="1" dirty="0" smtClean="0">
              <a:latin typeface="+mj-lt"/>
            </a:endParaRPr>
          </a:p>
          <a:p>
            <a:pPr>
              <a:buNone/>
            </a:pPr>
            <a:endParaRPr lang="ru-RU" b="1" dirty="0" smtClean="0">
              <a:latin typeface="+mj-lt"/>
            </a:endParaRPr>
          </a:p>
          <a:p>
            <a:pPr>
              <a:buNone/>
            </a:pPr>
            <a:r>
              <a:rPr lang="ru-RU" b="1" dirty="0" smtClean="0">
                <a:latin typeface="+mj-lt"/>
              </a:rPr>
              <a:t>                        Сахар кладут с сахар …</a:t>
            </a:r>
          </a:p>
          <a:p>
            <a:pPr>
              <a:buNone/>
            </a:pPr>
            <a:endParaRPr lang="ru-RU" b="1" dirty="0" smtClean="0">
              <a:latin typeface="+mj-lt"/>
            </a:endParaRPr>
          </a:p>
          <a:p>
            <a:pPr>
              <a:buNone/>
            </a:pPr>
            <a:r>
              <a:rPr lang="ru-RU" b="1" dirty="0" smtClean="0">
                <a:latin typeface="+mj-lt"/>
              </a:rPr>
              <a:t>                                    Поезд  … </a:t>
            </a:r>
            <a:r>
              <a:rPr lang="ru-RU" b="1" dirty="0" err="1" smtClean="0">
                <a:latin typeface="+mj-lt"/>
              </a:rPr>
              <a:t>ъехал</a:t>
            </a:r>
            <a:r>
              <a:rPr lang="ru-RU" b="1" dirty="0" smtClean="0">
                <a:latin typeface="+mj-lt"/>
              </a:rPr>
              <a:t> к станции.</a:t>
            </a:r>
            <a:endParaRPr lang="ru-RU" b="1" dirty="0"/>
          </a:p>
        </p:txBody>
      </p:sp>
      <p:pic>
        <p:nvPicPr>
          <p:cNvPr id="4" name="Рисунок 3" descr="96d1d5643c887e4d97d97def6db7be0b_h-12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2071702" cy="1523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5" name="Рисунок 4" descr="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357562"/>
            <a:ext cx="2071702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6" name="Рисунок 5" descr="SPb_Samara_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4572008"/>
            <a:ext cx="2000264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BottomLef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Закончить предложения, изменяя слово «вода» и записать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ru-RU" b="1" dirty="0" smtClean="0"/>
              <a:t>Девочка загорает</a:t>
            </a:r>
            <a:r>
              <a:rPr lang="ru-RU" dirty="0" smtClean="0"/>
              <a:t> у 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ru-RU" b="1" dirty="0" smtClean="0"/>
              <a:t>Мальчик выходит из …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           Рыбак стоит около …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   Кораблик плавает по …</a:t>
            </a:r>
            <a:endParaRPr lang="ru-RU" b="1" dirty="0"/>
          </a:p>
        </p:txBody>
      </p:sp>
      <p:pic>
        <p:nvPicPr>
          <p:cNvPr id="4" name="Рисунок 3" descr="depositphotos_9961580-Girl-sunbat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04042"/>
            <a:ext cx="2214578" cy="1350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5" name="Рисунок 4" descr="108-8-bezopasnost-letom-kartin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357430"/>
            <a:ext cx="2214578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6" name="Рисунок 5" descr="0_5148d_84fe66f2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571876"/>
            <a:ext cx="2214578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7" name="Рисунок 6" descr="depositphotos_6924410-stock-illustration-paper-bo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500570"/>
            <a:ext cx="1428760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 названию одного предмета образовать названия двух, пяти предметов и записать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     стул – два …, пять …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карандаш – два …, пять …                                  </a:t>
            </a:r>
            <a:endParaRPr lang="ru-RU" b="1" dirty="0"/>
          </a:p>
        </p:txBody>
      </p:sp>
      <p:pic>
        <p:nvPicPr>
          <p:cNvPr id="5" name="Рисунок 4" descr="1839712_stock-photo-perspective-of-colored-fabric-chairs-modern-furni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314327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071810"/>
            <a:ext cx="3286147" cy="248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Подобрать предлог к каждому предложению и записать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Собака живет … (будка).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 Таня катается … (горка). </a:t>
            </a:r>
          </a:p>
          <a:p>
            <a:pPr>
              <a:buNone/>
            </a:pPr>
            <a:r>
              <a:rPr lang="ru-RU" b="1" dirty="0" smtClean="0"/>
              <a:t>                           </a:t>
            </a:r>
          </a:p>
          <a:p>
            <a:pPr>
              <a:buNone/>
            </a:pPr>
            <a:r>
              <a:rPr lang="ru-RU" b="1" dirty="0" smtClean="0"/>
              <a:t>             Машина стоит … (дом). </a:t>
            </a:r>
            <a:endParaRPr lang="ru-RU" b="1" dirty="0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714488"/>
            <a:ext cx="250033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5" name="Рисунок 4" descr="санча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857497"/>
            <a:ext cx="2500330" cy="178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6" name="Рисунок 5" descr="depositphotos_3189284-stock-illustration-house-and-c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214817"/>
            <a:ext cx="2786082" cy="1785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Соединить линиями слова – картинки, подходящие по смыслу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Новый …                            Стоял … 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Новое …                             Стояло …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Новые …                            Стояли …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Новая …                    Стояла … </a:t>
            </a:r>
            <a:endParaRPr lang="ru-RU" b="1" dirty="0"/>
          </a:p>
        </p:txBody>
      </p:sp>
      <p:pic>
        <p:nvPicPr>
          <p:cNvPr id="4" name="Рисунок 3" descr="narisovannaya-shap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7" y="1571613"/>
            <a:ext cx="1571635" cy="1285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5" name="Рисунок 4" descr="1978484_stock-photo-elegant-baby-red-d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929067"/>
            <a:ext cx="1571636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7" name="Рисунок 6" descr="scar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786058"/>
            <a:ext cx="171451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8" name="Рисунок 7" descr="e05b78fa5af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929198"/>
            <a:ext cx="1785950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9" name="Рисунок 8" descr="depositphotos_114387076-stock-illustration-vector-drawing-of-bir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1500175"/>
            <a:ext cx="1571636" cy="171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10" name="Рисунок 9" descr="lyschi_smeschariki_02.25DDFFC80EFF4CDDA1FC7E9BA5CF3D8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2928934"/>
            <a:ext cx="1857388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1" name="Рисунок 10" descr="1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388" y="4000504"/>
            <a:ext cx="1809990" cy="135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 descr="19504-stol-obedennyj-def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0826" y="5000637"/>
            <a:ext cx="1928827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 названию предмета подобрать слово, отвечающее на вопрос, какой? Какая? Или какие?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Дом - … (деревянный)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Аквариум - …                       Платье …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Шуба - …                          </a:t>
            </a:r>
            <a:endParaRPr lang="ru-RU" b="1" dirty="0"/>
          </a:p>
        </p:txBody>
      </p:sp>
      <p:pic>
        <p:nvPicPr>
          <p:cNvPr id="4" name="Рисунок 3" descr="80665efbeefaf949599e561d11f157aa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3" y="2000240"/>
            <a:ext cx="2071702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5" name="Рисунок 4" descr="Прозрачный-круглый-стеклянный-аквариум-гидропоника-зеленый-редис-большая-бутылка-аквариум-продукты-украшения-гостиной-украшения-джарди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714620"/>
            <a:ext cx="178595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2013-Female-child-outerwear-children-s-clothing-for-winter-faux-leopard-print-overcoat-kid-s-park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357694"/>
            <a:ext cx="200026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2714620"/>
            <a:ext cx="192882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От слов, стоящих в скобках, образовать слова – признаки и записать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>
              <a:buNone/>
            </a:pPr>
            <a:r>
              <a:rPr lang="ru-RU" b="1" dirty="0" smtClean="0"/>
              <a:t>              Лента (длина) – длинная лента</a:t>
            </a:r>
          </a:p>
          <a:p>
            <a:pPr>
              <a:buNone/>
            </a:pPr>
            <a:r>
              <a:rPr lang="ru-RU" b="1" dirty="0" smtClean="0"/>
              <a:t>              Погода (весна) - …</a:t>
            </a:r>
          </a:p>
          <a:p>
            <a:pPr>
              <a:buNone/>
            </a:pPr>
            <a:r>
              <a:rPr lang="ru-RU" b="1" dirty="0" smtClean="0"/>
              <a:t>              Ночь (осень) - …</a:t>
            </a:r>
          </a:p>
          <a:p>
            <a:pPr>
              <a:buNone/>
            </a:pPr>
            <a:r>
              <a:rPr lang="ru-RU" b="1" dirty="0" smtClean="0"/>
              <a:t>              Книга (интерес) - …</a:t>
            </a:r>
          </a:p>
          <a:p>
            <a:pPr>
              <a:buNone/>
            </a:pPr>
            <a:r>
              <a:rPr lang="ru-RU" b="1" dirty="0" smtClean="0"/>
              <a:t>              Дорога (даль) - …</a:t>
            </a:r>
            <a:endParaRPr lang="ru-RU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Вставить в предложение слово вместо картинки и записать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Девочка сорвала … (астры).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Папа поймал … (щуку).  </a:t>
            </a:r>
            <a:endParaRPr lang="ru-RU" b="1" dirty="0"/>
          </a:p>
        </p:txBody>
      </p:sp>
      <p:pic>
        <p:nvPicPr>
          <p:cNvPr id="4" name="Рисунок 3" descr="45471590-астра-цветы-изолированных-на-белом-фон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571612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5" name="Рисунок 4" descr="SHHUKA-001.jpgSHHUKA-300x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429000"/>
            <a:ext cx="305963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4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Подобрать общую часть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родственных слов и записать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       </a:t>
            </a:r>
            <a:r>
              <a:rPr lang="ru-RU" b="1" dirty="0" smtClean="0"/>
              <a:t>Примерные группы слов:</a:t>
            </a:r>
          </a:p>
          <a:p>
            <a:pPr algn="just">
              <a:buNone/>
            </a:pPr>
            <a:r>
              <a:rPr lang="ru-RU" b="1" dirty="0" smtClean="0"/>
              <a:t>                    </a:t>
            </a:r>
          </a:p>
          <a:p>
            <a:pPr algn="just">
              <a:buNone/>
            </a:pPr>
            <a:r>
              <a:rPr lang="ru-RU" b="1" dirty="0" smtClean="0"/>
              <a:t>                          Стол, столик, столы, столовая;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                          Л</a:t>
            </a:r>
            <a:r>
              <a:rPr lang="en-US" b="1" dirty="0" smtClean="0"/>
              <a:t>ë</a:t>
            </a:r>
            <a:r>
              <a:rPr lang="ru-RU" b="1" dirty="0" err="1" smtClean="0"/>
              <a:t>д</a:t>
            </a:r>
            <a:r>
              <a:rPr lang="ru-RU" b="1" dirty="0" smtClean="0"/>
              <a:t>, ледок, ледяной, ледокол;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                          Лес, лесок, лесной, лесник.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9504-stol-obedennyj-de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2286016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5" name="Рисунок 4" descr="avtomobili_provalilis_pod_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214686"/>
            <a:ext cx="257176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6" name="Рисунок 5" descr="1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357694"/>
            <a:ext cx="2500329" cy="1736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Оптическая </a:t>
            </a:r>
            <a:r>
              <a:rPr lang="ru-RU" sz="88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дисграфия</a:t>
            </a:r>
            <a:endParaRPr lang="ru-RU" sz="8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5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Социально – психологический фактор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364333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Неправильная речь окружающих,, двуязычие, недостаточное влияние к развитию речи ребенка со стороны взрослых, дефицит речевых контактов, неоправданно раннее обучение ребенка грамоте при отсутствии у него психологической готовности. </a:t>
            </a:r>
          </a:p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Группу риска по возникновению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дисграфии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составляют дети с конституционной предрасположенностью, различными речевыми нарушениями, ЗПР,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Внимательно рассмотрите буквы и назовите их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ello_html_m6b76638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0201"/>
            <a:ext cx="3786214" cy="3400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5" name="Рисунок 4" descr="slide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3" y="3071810"/>
            <a:ext cx="3929089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Найдите спрятанные буквы «А»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ello_html_22c4d7a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1357298"/>
            <a:ext cx="4143403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hello_html_m435009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357299"/>
            <a:ext cx="4000528" cy="328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Назовите перечеркнутые буквы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slide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6034617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Определи букву в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неправильном положении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857364"/>
            <a:ext cx="607223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7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Добавь недостающий  элемент буквы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ello_html_5de7cd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35771"/>
            <a:ext cx="6215106" cy="3505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Обведи только букву «А»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ello_html_5df1dc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6929486" cy="348219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3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Выдели знакомую букву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labirin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71612"/>
            <a:ext cx="5929354" cy="3506007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Обведи контуры букв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04labsdnb12759088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14422"/>
            <a:ext cx="6286544" cy="3929090"/>
          </a:xfrm>
          <a:scene3d>
            <a:camera prst="perspectiveFront"/>
            <a:lightRig rig="threePt" dir="t"/>
          </a:scene3d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500307"/>
            <a:ext cx="7772400" cy="32686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dirty="0" err="1" smtClean="0"/>
              <a:t>Зап</a:t>
            </a:r>
            <a:r>
              <a:rPr lang="ru-RU" sz="3600" dirty="0" smtClean="0"/>
              <a:t> … мнил            к … </a:t>
            </a:r>
            <a:r>
              <a:rPr lang="ru-RU" sz="3600" dirty="0" err="1" smtClean="0"/>
              <a:t>нь</a:t>
            </a:r>
            <a:r>
              <a:rPr lang="ru-RU" sz="3600" dirty="0" smtClean="0"/>
              <a:t>  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err="1" smtClean="0"/>
              <a:t>пл</a:t>
            </a:r>
            <a:r>
              <a:rPr lang="ru-RU" sz="3600" dirty="0" smtClean="0"/>
              <a:t> … чет                    к … </a:t>
            </a:r>
            <a:r>
              <a:rPr lang="ru-RU" sz="3600" dirty="0" err="1" smtClean="0"/>
              <a:t>шки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err="1" smtClean="0"/>
              <a:t>ск</a:t>
            </a:r>
            <a:r>
              <a:rPr lang="ru-RU" sz="3600" dirty="0" smtClean="0"/>
              <a:t> … чет                     </a:t>
            </a:r>
            <a:r>
              <a:rPr lang="ru-RU" sz="3600" dirty="0" err="1" smtClean="0"/>
              <a:t>ск</a:t>
            </a:r>
            <a:r>
              <a:rPr lang="ru-RU" sz="3600" dirty="0" smtClean="0"/>
              <a:t> … </a:t>
            </a:r>
            <a:r>
              <a:rPr lang="ru-RU" sz="3600" dirty="0" err="1" smtClean="0"/>
              <a:t>зку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err="1" smtClean="0"/>
              <a:t>ск</a:t>
            </a:r>
            <a:r>
              <a:rPr lang="ru-RU" sz="3600" dirty="0" smtClean="0"/>
              <a:t> … </a:t>
            </a:r>
            <a:r>
              <a:rPr lang="ru-RU" sz="3600" dirty="0" err="1" smtClean="0"/>
              <a:t>рый</a:t>
            </a:r>
            <a:r>
              <a:rPr lang="ru-RU" sz="3600" dirty="0" smtClean="0"/>
              <a:t>                   </a:t>
            </a:r>
            <a:r>
              <a:rPr lang="ru-RU" sz="3600" dirty="0" err="1" smtClean="0"/>
              <a:t>п</a:t>
            </a:r>
            <a:r>
              <a:rPr lang="ru-RU" sz="3600" dirty="0" smtClean="0"/>
              <a:t> … </a:t>
            </a:r>
            <a:r>
              <a:rPr lang="ru-RU" sz="3600" dirty="0" err="1" smtClean="0"/>
              <a:t>езд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err="1" smtClean="0"/>
              <a:t>сп</a:t>
            </a:r>
            <a:r>
              <a:rPr lang="ru-RU" sz="3600" dirty="0" smtClean="0"/>
              <a:t> … ли                      </a:t>
            </a:r>
            <a:r>
              <a:rPr lang="ru-RU" sz="3600" dirty="0" err="1" smtClean="0"/>
              <a:t>пл</a:t>
            </a:r>
            <a:r>
              <a:rPr lang="ru-RU" sz="3600" dirty="0" smtClean="0"/>
              <a:t> … </a:t>
            </a:r>
            <a:r>
              <a:rPr lang="ru-RU" sz="3600" dirty="0" err="1" smtClean="0"/>
              <a:t>кса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0"/>
            <a:ext cx="7772400" cy="17859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Вставь пропущенные буквы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«О» – «А» в слова. Составь из двух столбиков словосочетания и запиши их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00241"/>
            <a:ext cx="7772400" cy="1857387"/>
          </a:xfrm>
        </p:spPr>
        <p:txBody>
          <a:bodyPr/>
          <a:lstStyle/>
          <a:p>
            <a:pPr algn="just"/>
            <a:r>
              <a:rPr lang="ru-RU" dirty="0" err="1" smtClean="0"/>
              <a:t>Уиуииуиуии</a:t>
            </a:r>
            <a:r>
              <a:rPr lang="ru-RU" dirty="0" smtClean="0"/>
              <a:t> 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1"/>
            <a:ext cx="7772400" cy="100013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Продолжи строку букв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929222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Дисграфия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– частичное специфическое нарушение процесса письма, связанное с недостаточной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сформированностью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(или распадом)  психических функций, участвующих в реализации и контроле письменной речи.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14489"/>
            <a:ext cx="7772400" cy="4054488"/>
          </a:xfrm>
        </p:spPr>
        <p:txBody>
          <a:bodyPr/>
          <a:lstStyle/>
          <a:p>
            <a:r>
              <a:rPr lang="ru-RU" dirty="0" smtClean="0"/>
              <a:t>Сон               дед             заказ</a:t>
            </a:r>
            <a:br>
              <a:rPr lang="ru-RU" dirty="0" smtClean="0"/>
            </a:br>
            <a:r>
              <a:rPr lang="ru-RU" dirty="0" smtClean="0"/>
              <a:t>анна            наган         шалаш</a:t>
            </a:r>
            <a:br>
              <a:rPr lang="ru-RU" dirty="0" smtClean="0"/>
            </a:br>
            <a:r>
              <a:rPr lang="ru-RU" dirty="0" err="1" smtClean="0"/>
              <a:t>алла</a:t>
            </a:r>
            <a:r>
              <a:rPr lang="ru-RU" dirty="0" smtClean="0"/>
              <a:t>            комок       полк</a:t>
            </a:r>
            <a:br>
              <a:rPr lang="ru-RU" dirty="0" smtClean="0"/>
            </a:br>
            <a:r>
              <a:rPr lang="ru-RU" dirty="0" smtClean="0"/>
              <a:t>топот          раб               шрам</a:t>
            </a:r>
            <a:br>
              <a:rPr lang="ru-RU" dirty="0" smtClean="0"/>
            </a:br>
            <a:r>
              <a:rPr lang="ru-RU" dirty="0" smtClean="0"/>
              <a:t>ток                воз              грот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135732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Прочитай слова слева направо, 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потом справа налево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Рассмотри наложенные буквы. Прочитай получившиеся слова.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Сканировать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371477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24158_html_62c8f6e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928802"/>
            <a:ext cx="385765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Соедини линией буквы так, чтобы получились слова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Сканировать2000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888" y="1600200"/>
            <a:ext cx="6629136" cy="4114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00241"/>
            <a:ext cx="7772400" cy="3768736"/>
          </a:xfrm>
        </p:spPr>
        <p:txBody>
          <a:bodyPr/>
          <a:lstStyle/>
          <a:p>
            <a:r>
              <a:rPr lang="ru-RU" dirty="0" smtClean="0"/>
              <a:t>Р Н Г У А А  (ураган)         </a:t>
            </a:r>
            <a:br>
              <a:rPr lang="ru-RU" dirty="0" smtClean="0"/>
            </a:br>
            <a:r>
              <a:rPr lang="ru-RU" dirty="0" smtClean="0"/>
              <a:t>2 6 4 1  3  5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 К К Р И О  (кролик)</a:t>
            </a:r>
            <a:br>
              <a:rPr lang="ru-RU" dirty="0" smtClean="0"/>
            </a:br>
            <a:r>
              <a:rPr lang="ru-RU" dirty="0" smtClean="0"/>
              <a:t>4  1 6 2  5  3     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1"/>
            <a:ext cx="7772400" cy="121444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Прочитай слова, называя буквы в том порядке, какой указывают цифры.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ready-kids--disaster-tornadoes-m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1" y="1785927"/>
            <a:ext cx="2714644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krol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786191"/>
            <a:ext cx="2643206" cy="19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Благодарю за внимание! </a:t>
            </a:r>
            <a:endParaRPr lang="ru-RU" sz="8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152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381374"/>
            <a:ext cx="3500438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357322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Классификация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дисграфии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464347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Артикуляторно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– акустическая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Акустическая</a:t>
            </a:r>
          </a:p>
          <a:p>
            <a:pPr marL="514350" indent="-514350">
              <a:buAutoNum type="arabicPeriod"/>
            </a:pP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Дисграфия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на почве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несформированности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языкового анализа и синтеза</a:t>
            </a:r>
          </a:p>
          <a:p>
            <a:pPr marL="514350" indent="-514350">
              <a:buAutoNum type="arabicPeriod"/>
            </a:pP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Аграмматическая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marL="514350" indent="-514350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5.   Оптическая</a:t>
            </a:r>
          </a:p>
          <a:p>
            <a:pPr marL="514350" indent="-514350">
              <a:buAutoNum type="arabicPeriod"/>
            </a:pPr>
            <a:endParaRPr lang="ru-RU" sz="36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357850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Артикуляторно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– акустическая </a:t>
            </a:r>
            <a:r>
              <a:rPr lang="ru-RU" sz="72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дисграфия</a:t>
            </a:r>
            <a:endParaRPr lang="ru-RU" sz="72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643073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Предложить придумать слова со звуками [С] и [Ш]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037e5a5fda8a0c57915a805a9b5a1cc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214554"/>
            <a:ext cx="3143271" cy="37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7" name="Рисунок 6" descr="293cfcdd6af08f0718ede2bacaf76d2e.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214554"/>
            <a:ext cx="3000395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Поднять букву С или Ш в зависимости от наличия ее в услышанном слове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zvuki-s-sh-v-predlozheniyakh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494" y="2086769"/>
            <a:ext cx="5436712" cy="3056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DA03A69-8F40-494C-92EB-94AB1DFE6CD5}"/>
  <p:tag name="ISPRING_RESOURCE_FOLDER" val="C:\Users\Константин\Desktop\2\Савкина О.В. Дисграфия\"/>
  <p:tag name="ISPRING_PRESENTATION_PATH" val="C:\Users\Константин\Desktop\2\Савкина О.В. Дисграфия.pptx"/>
  <p:tag name="ISPRING_PROJECT_VERSION" val="9.32"/>
  <p:tag name="ISPRING_PROJECT_FOLDER_UPDA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1069</Words>
  <Application>Microsoft Office PowerPoint</Application>
  <PresentationFormat>Экран (4:3)</PresentationFormat>
  <Paragraphs>174</Paragraphs>
  <Slides>54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Arial</vt:lpstr>
      <vt:lpstr>Calibri</vt:lpstr>
      <vt:lpstr>Monotype Corsiva</vt:lpstr>
      <vt:lpstr>Тема Office</vt:lpstr>
      <vt:lpstr> </vt:lpstr>
      <vt:lpstr>Дисграфия: Этиология нарушений. Факторы нарушения процесса письма     </vt:lpstr>
      <vt:lpstr>Биологический  фактор</vt:lpstr>
      <vt:lpstr>Социально – психологический фактор</vt:lpstr>
      <vt:lpstr>         Дисграфия – частичное специфическое нарушение процесса письма, связанное с недостаточной сформированностью (или распадом)  психических функций, участвующих в реализации и контроле письменной речи.</vt:lpstr>
      <vt:lpstr>Классификация дисграфии</vt:lpstr>
      <vt:lpstr>Артикуляторно – акустическая дисграфия</vt:lpstr>
      <vt:lpstr>Предложить придумать слова со звуками [С] и [Ш]</vt:lpstr>
      <vt:lpstr>Поднять букву С или Ш в зависимости от наличия ее в услышанном слове</vt:lpstr>
      <vt:lpstr>Выкладывание под буквами С и Ш картинок, в которых содержатся данные звуки</vt:lpstr>
      <vt:lpstr>Вставь пропущенные буквы в слове  кры … а (крыса – крыша)</vt:lpstr>
      <vt:lpstr>Прочитать слова, образовать их уменьшительно-ласкательное значение:</vt:lpstr>
      <vt:lpstr>Прочитать слова, образовать их в единственном числе</vt:lpstr>
      <vt:lpstr>Акустическая дисграфия</vt:lpstr>
      <vt:lpstr>Прочитай слова, найди в них букву «И», определи место буквы в словах. Найди в них мягкие согласные, какой звук их смягчает?</vt:lpstr>
      <vt:lpstr>Придумай слова с твердыми и мягкими звуками  [Т] – [Д], [Т’] – [Д']</vt:lpstr>
      <vt:lpstr>Прочитай слова. Скажи, что они означают? Чем они отличаются?   ров  - рëв лук – люк рис – рысь рад - ряд   </vt:lpstr>
      <vt:lpstr>Придумай предложение со словами – но, нëс, мышка, мишка</vt:lpstr>
      <vt:lpstr>Дисграфия на почве несформированности языкового анализа и синтеза</vt:lpstr>
      <vt:lpstr>Отхлопать или отстучать слово по слогам и назвать их количество</vt:lpstr>
      <vt:lpstr>Уметь выделять гласные звуки в слове, усвоить основное правило слогового деления: в слове столько слогов, сколько гласных звуков</vt:lpstr>
      <vt:lpstr>Выделить первый слог из названий картинок, выложить его из букв и написать</vt:lpstr>
      <vt:lpstr>Объединить слоги в слове, предложение, прочитать полученное слово или предложение, (например: «улей», «домик», «машина», «луна», «жаба»). После выделения первых слогов получается предложение: У дома лужа. Затем его записать. </vt:lpstr>
      <vt:lpstr>Определить пропущенный слог в слове с помощью картинки и записать</vt:lpstr>
      <vt:lpstr>Соедини две половинки слов. Сколько слов у тебя получилось?</vt:lpstr>
      <vt:lpstr>Поменяй слоги местами, чтобы получились новые слова, запиши их</vt:lpstr>
      <vt:lpstr>Составление предложений по опорным картинкам</vt:lpstr>
      <vt:lpstr>Работа с предложением</vt:lpstr>
      <vt:lpstr>Аграмматическая дисграфия</vt:lpstr>
      <vt:lpstr>Вставить пропущенные суффиксы и приставки в предложения и записать</vt:lpstr>
      <vt:lpstr>Закончить предложения, изменяя слово «вода» и записать</vt:lpstr>
      <vt:lpstr>К названию одного предмета образовать названия двух, пяти предметов и записать</vt:lpstr>
      <vt:lpstr>Подобрать предлог к каждому предложению и записать</vt:lpstr>
      <vt:lpstr>Соединить линиями слова – картинки, подходящие по смыслу</vt:lpstr>
      <vt:lpstr>К названию предмета подобрать слово, отвечающее на вопрос, какой? Какая? Или какие?</vt:lpstr>
      <vt:lpstr>От слов, стоящих в скобках, образовать слова – признаки и записать</vt:lpstr>
      <vt:lpstr>Вставить в предложение слово вместо картинки и записать</vt:lpstr>
      <vt:lpstr>Подобрать общую часть  родственных слов и записать</vt:lpstr>
      <vt:lpstr>Оптическая дисграфия</vt:lpstr>
      <vt:lpstr>Внимательно рассмотрите буквы и назовите их</vt:lpstr>
      <vt:lpstr>Найдите спрятанные буквы «А»</vt:lpstr>
      <vt:lpstr>Назовите перечеркнутые буквы</vt:lpstr>
      <vt:lpstr>Определи букву в  неправильном положении</vt:lpstr>
      <vt:lpstr>Добавь недостающий  элемент буквы</vt:lpstr>
      <vt:lpstr>Обведи только букву «А»</vt:lpstr>
      <vt:lpstr>Выдели знакомую букву</vt:lpstr>
      <vt:lpstr>Обведи контуры букв</vt:lpstr>
      <vt:lpstr> Зап … мнил            к … нь    пл … чет                    к … шки  ск … чет                     ск … зку  ск … рый                   п … езд  сп … ли                      пл … кса</vt:lpstr>
      <vt:lpstr>Уиуииуиуии …</vt:lpstr>
      <vt:lpstr>Сон               дед             заказ анна            наган         шалаш алла            комок       полк топот          раб               шрам ток                воз              грот</vt:lpstr>
      <vt:lpstr>Рассмотри наложенные буквы. Прочитай получившиеся слова.</vt:lpstr>
      <vt:lpstr>Соедини линией буквы так, чтобы получились слова</vt:lpstr>
      <vt:lpstr>Р Н Г У А А  (ураган)          2 6 4 1  3  5                       Л К К Р И О  (кролик) 4  1 6 2  5  3                      </vt:lpstr>
      <vt:lpstr>Благодарю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Константин Шафранов</cp:lastModifiedBy>
  <cp:revision>79</cp:revision>
  <dcterms:created xsi:type="dcterms:W3CDTF">2017-11-12T06:27:46Z</dcterms:created>
  <dcterms:modified xsi:type="dcterms:W3CDTF">2022-01-24T02:35:56Z</dcterms:modified>
</cp:coreProperties>
</file>